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5"/>
  </p:notesMasterIdLst>
  <p:handoutMasterIdLst>
    <p:handoutMasterId r:id="rId16"/>
  </p:handoutMasterIdLst>
  <p:sldIdLst>
    <p:sldId id="265" r:id="rId2"/>
    <p:sldId id="324" r:id="rId3"/>
    <p:sldId id="326" r:id="rId4"/>
    <p:sldId id="325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6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32" y="47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0144" y="2442525"/>
            <a:ext cx="6622256" cy="70485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 Learning for Industrial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Task 2 “IMDB Predicting movie genre”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0E16F-5071-3EF0-C54B-3D3487D147C3}"/>
              </a:ext>
            </a:extLst>
          </p:cNvPr>
          <p:cNvSpPr txBox="1"/>
          <p:nvPr/>
        </p:nvSpPr>
        <p:spPr>
          <a:xfrm>
            <a:off x="5628442" y="4208016"/>
            <a:ext cx="4287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 Ivan Smirnov</a:t>
            </a:r>
          </a:p>
          <a:p>
            <a:r>
              <a:rPr lang="en-US" dirty="0">
                <a:solidFill>
                  <a:schemeClr val="bg1"/>
                </a:solidFill>
              </a:rPr>
              <a:t>Group J42332c</a:t>
            </a:r>
            <a:endParaRPr lang="ru-RU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for </a:t>
            </a:r>
            <a:r>
              <a:rPr lang="en-US" dirty="0" err="1"/>
              <a:t>CatBoost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  <a:endParaRPr lang="ru-RU" sz="2400" dirty="0"/>
          </a:p>
        </p:txBody>
      </p:sp>
      <p:pic>
        <p:nvPicPr>
          <p:cNvPr id="5" name="Рисунок 4" descr="Изображение выглядит как текст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F675642A-1860-101F-D987-7617287FE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36" y="1233487"/>
            <a:ext cx="1339881" cy="1338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3CFF4D-C182-FA3E-F37C-0B4C0A288BA3}"/>
              </a:ext>
            </a:extLst>
          </p:cNvPr>
          <p:cNvSpPr txBox="1"/>
          <p:nvPr/>
        </p:nvSpPr>
        <p:spPr>
          <a:xfrm>
            <a:off x="2752076" y="1109707"/>
            <a:ext cx="33934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“Revolves around the true story of a fateful night in August 1985 when five members of the same family are murdered at an Essex farmhouse, and the ensuing police investigation and court case that follows.”</a:t>
            </a:r>
            <a:endParaRPr lang="ru-RU" sz="1600" dirty="0"/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01C57611-9D90-3418-98B9-CB1A1CE7B79D}"/>
              </a:ext>
            </a:extLst>
          </p:cNvPr>
          <p:cNvSpPr/>
          <p:nvPr/>
        </p:nvSpPr>
        <p:spPr>
          <a:xfrm>
            <a:off x="2499063" y="2742291"/>
            <a:ext cx="683581" cy="9410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A727A-D5AC-0683-DB16-D673FC1F55E8}"/>
              </a:ext>
            </a:extLst>
          </p:cNvPr>
          <p:cNvSpPr txBox="1"/>
          <p:nvPr/>
        </p:nvSpPr>
        <p:spPr>
          <a:xfrm>
            <a:off x="2529510" y="3883380"/>
            <a:ext cx="133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88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for each model 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CFF4D-C182-FA3E-F37C-0B4C0A288BA3}"/>
              </a:ext>
            </a:extLst>
          </p:cNvPr>
          <p:cNvSpPr txBox="1"/>
          <p:nvPr/>
        </p:nvSpPr>
        <p:spPr>
          <a:xfrm>
            <a:off x="4572000" y="1109707"/>
            <a:ext cx="33934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“Revolves around the true story of a fateful night in August 1985 when five members of the same family are murdered at an Essex farmhouse, and the ensuing police investigation and court case that follows.”</a:t>
            </a:r>
            <a:endParaRPr lang="ru-RU" sz="1600" dirty="0"/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01C57611-9D90-3418-98B9-CB1A1CE7B79D}"/>
              </a:ext>
            </a:extLst>
          </p:cNvPr>
          <p:cNvSpPr/>
          <p:nvPr/>
        </p:nvSpPr>
        <p:spPr>
          <a:xfrm>
            <a:off x="5347524" y="2742291"/>
            <a:ext cx="683581" cy="9410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A727A-D5AC-0683-DB16-D673FC1F55E8}"/>
              </a:ext>
            </a:extLst>
          </p:cNvPr>
          <p:cNvSpPr txBox="1"/>
          <p:nvPr/>
        </p:nvSpPr>
        <p:spPr>
          <a:xfrm>
            <a:off x="4923469" y="3746248"/>
            <a:ext cx="164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biography crime drama</a:t>
            </a:r>
            <a:endParaRPr lang="ru-RU" dirty="0"/>
          </a:p>
        </p:txBody>
      </p:sp>
      <p:pic>
        <p:nvPicPr>
          <p:cNvPr id="3" name="Рисунок 2" descr="Изображение выглядит как текст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46EEC149-62A5-F287-8A6A-0D558CF1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23" y="1233487"/>
            <a:ext cx="1339881" cy="1338263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E621984B-3F2B-78B4-F740-24386F227E67}"/>
              </a:ext>
            </a:extLst>
          </p:cNvPr>
          <p:cNvSpPr/>
          <p:nvPr/>
        </p:nvSpPr>
        <p:spPr>
          <a:xfrm>
            <a:off x="2326272" y="2894691"/>
            <a:ext cx="683581" cy="9410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A41F6-CD20-DFE0-9F43-BFCAF7EED621}"/>
              </a:ext>
            </a:extLst>
          </p:cNvPr>
          <p:cNvSpPr txBox="1"/>
          <p:nvPr/>
        </p:nvSpPr>
        <p:spPr>
          <a:xfrm>
            <a:off x="2326272" y="3922729"/>
            <a:ext cx="133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94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877BB-8CEF-358C-4AE7-CE8C9FD1B44E}"/>
              </a:ext>
            </a:extLst>
          </p:cNvPr>
          <p:cNvSpPr txBox="1"/>
          <p:nvPr/>
        </p:nvSpPr>
        <p:spPr>
          <a:xfrm>
            <a:off x="790113" y="1411550"/>
            <a:ext cx="424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 more unique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‘superhero’ tag for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multimodal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year and country as new features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50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Collect data from IMDB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To 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predict the genre of a film from a pre-approved list of categories based on the title, poster (image), and a synopsis of the film.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collecting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</a:rPr>
              <a:t>Requests + </a:t>
            </a:r>
            <a:r>
              <a:rPr lang="en-US" sz="1800" dirty="0" err="1">
                <a:latin typeface="Arial" panose="020B0604020202020204" pitchFamily="34" charset="0"/>
              </a:rPr>
              <a:t>BeautifulSoup</a:t>
            </a:r>
            <a:r>
              <a:rPr lang="en-US" sz="1800" dirty="0">
                <a:latin typeface="Arial" panose="020B060402020202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</a:rPr>
              <a:t>Collected 350 films for every genre</a:t>
            </a: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922F3D-09B6-96FB-ABB8-4253126A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38" y="2005366"/>
            <a:ext cx="5884124" cy="27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2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  <a:endParaRPr lang="ru-RU" sz="2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510FAD-C6F5-658F-91D1-41A8325EB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6" y="1166812"/>
            <a:ext cx="3276600" cy="2952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5027B0-6A50-DA37-B6B5-57C2097B88CF}"/>
              </a:ext>
            </a:extLst>
          </p:cNvPr>
          <p:cNvSpPr txBox="1"/>
          <p:nvPr/>
        </p:nvSpPr>
        <p:spPr>
          <a:xfrm>
            <a:off x="1178719" y="4119562"/>
            <a:ext cx="292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of solution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1BEC3-05BC-357D-D063-A94920B61BB6}"/>
              </a:ext>
            </a:extLst>
          </p:cNvPr>
          <p:cNvSpPr txBox="1"/>
          <p:nvPr/>
        </p:nvSpPr>
        <p:spPr>
          <a:xfrm>
            <a:off x="4572000" y="1543050"/>
            <a:ext cx="2421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solving multilabel problem</a:t>
            </a:r>
          </a:p>
          <a:p>
            <a:r>
              <a:rPr lang="en-US" dirty="0"/>
              <a:t>Were using models for each modality and </a:t>
            </a:r>
            <a:r>
              <a:rPr lang="en-US" dirty="0" err="1"/>
              <a:t>CatBoost</a:t>
            </a:r>
            <a:r>
              <a:rPr lang="en-US" dirty="0"/>
              <a:t> to consider both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74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model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6E1A8B-9D7E-319E-8E02-9A5C89E1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1562"/>
            <a:ext cx="8050288" cy="3328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F2193-2392-A01D-1092-C5D5F6976EBD}"/>
              </a:ext>
            </a:extLst>
          </p:cNvPr>
          <p:cNvSpPr txBox="1"/>
          <p:nvPr/>
        </p:nvSpPr>
        <p:spPr>
          <a:xfrm>
            <a:off x="3636169" y="4391319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batch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1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model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F2193-2392-A01D-1092-C5D5F6976EBD}"/>
              </a:ext>
            </a:extLst>
          </p:cNvPr>
          <p:cNvSpPr txBox="1"/>
          <p:nvPr/>
        </p:nvSpPr>
        <p:spPr>
          <a:xfrm>
            <a:off x="635795" y="1185864"/>
            <a:ext cx="429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used pretrained EfficientNetV2 model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E099B7-C2C6-0620-5516-AEAB8B79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79" y="1565605"/>
            <a:ext cx="4086224" cy="2724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D1FC8-B199-0B48-7978-A3B40FBF8B90}"/>
              </a:ext>
            </a:extLst>
          </p:cNvPr>
          <p:cNvSpPr txBox="1"/>
          <p:nvPr/>
        </p:nvSpPr>
        <p:spPr>
          <a:xfrm>
            <a:off x="2571540" y="4228198"/>
            <a:ext cx="2595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Loss values on train and validation data per iterations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60260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 model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CA942-3064-6FF9-7305-8565DEB5BE21}"/>
              </a:ext>
            </a:extLst>
          </p:cNvPr>
          <p:cNvSpPr txBox="1"/>
          <p:nvPr/>
        </p:nvSpPr>
        <p:spPr>
          <a:xfrm>
            <a:off x="585788" y="1343025"/>
            <a:ext cx="30218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train model, was used </a:t>
            </a:r>
            <a:r>
              <a:rPr lang="en-US" dirty="0" err="1"/>
              <a:t>Pytorch</a:t>
            </a:r>
            <a:r>
              <a:rPr lang="en-US" dirty="0"/>
              <a:t> Lightning</a:t>
            </a:r>
          </a:p>
          <a:p>
            <a:r>
              <a:rPr lang="en-US" dirty="0"/>
              <a:t>Tokenizer size = 128</a:t>
            </a:r>
          </a:p>
          <a:p>
            <a:r>
              <a:rPr lang="en-US" dirty="0"/>
              <a:t>Trainer stopped on 15 epoch because of early stopping rule</a:t>
            </a:r>
          </a:p>
          <a:p>
            <a:r>
              <a:rPr lang="sv-SE" dirty="0"/>
              <a:t>train_loss=0.0465, val_loss=0.128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767C5E-B2AA-7B08-2FAA-BB9BF2AF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42" y="1344811"/>
            <a:ext cx="3676650" cy="2343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79BB7-4E79-6E4C-7BBF-8CEA58FBD7B6}"/>
              </a:ext>
            </a:extLst>
          </p:cNvPr>
          <p:cNvSpPr txBox="1"/>
          <p:nvPr/>
        </p:nvSpPr>
        <p:spPr>
          <a:xfrm>
            <a:off x="4466944" y="3687961"/>
            <a:ext cx="2814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number of tokens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7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CatBoost</a:t>
            </a:r>
            <a:r>
              <a:rPr lang="en-US" dirty="0"/>
              <a:t> find hyperparameters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8237A-C4A3-4682-31C2-A27100553004}"/>
              </a:ext>
            </a:extLst>
          </p:cNvPr>
          <p:cNvSpPr txBox="1"/>
          <p:nvPr/>
        </p:nvSpPr>
        <p:spPr>
          <a:xfrm>
            <a:off x="861134" y="1402672"/>
            <a:ext cx="3710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RandomizedSearchCV</a:t>
            </a:r>
            <a:r>
              <a:rPr lang="en-US" dirty="0"/>
              <a:t> for tuning. Criteria – Multi Cross Entropy</a:t>
            </a:r>
          </a:p>
          <a:p>
            <a:r>
              <a:rPr lang="en-US" dirty="0"/>
              <a:t>Scoring – f1_micro.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6D80A-B12C-62F7-37C2-BB5825BF49AC}"/>
              </a:ext>
            </a:extLst>
          </p:cNvPr>
          <p:cNvSpPr txBox="1"/>
          <p:nvPr/>
        </p:nvSpPr>
        <p:spPr>
          <a:xfrm>
            <a:off x="861134" y="2441358"/>
            <a:ext cx="3480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parameters:</a:t>
            </a:r>
          </a:p>
          <a:p>
            <a:r>
              <a:rPr lang="en-US" dirty="0"/>
              <a:t>'</a:t>
            </a:r>
            <a:r>
              <a:rPr lang="en-US" dirty="0" err="1"/>
              <a:t>learning_rate</a:t>
            </a:r>
            <a:r>
              <a:rPr lang="en-US" dirty="0"/>
              <a:t>': 0.0001 'l2_leaf_reg': 0.0001</a:t>
            </a:r>
          </a:p>
          <a:p>
            <a:r>
              <a:rPr lang="en-US" dirty="0"/>
              <a:t> 'depth': 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83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CatBoost</a:t>
            </a:r>
            <a:r>
              <a:rPr lang="en-US" dirty="0"/>
              <a:t> find hyperparameters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E3C438-7D25-917D-AA50-F2DE2DF0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12" y="1179275"/>
            <a:ext cx="6824382" cy="2784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1F760-B820-9F77-7D38-0EC42F90BDEB}"/>
              </a:ext>
            </a:extLst>
          </p:cNvPr>
          <p:cNvSpPr txBox="1"/>
          <p:nvPr/>
        </p:nvSpPr>
        <p:spPr>
          <a:xfrm>
            <a:off x="2894120" y="3856439"/>
            <a:ext cx="490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 score for </a:t>
            </a:r>
            <a:r>
              <a:rPr lang="en-US" dirty="0" err="1"/>
              <a:t>CatBoostModel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98674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5865</TotalTime>
  <Words>315</Words>
  <Application>Microsoft Office PowerPoint</Application>
  <PresentationFormat>Экран (16:9)</PresentationFormat>
  <Paragraphs>56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Machine Learning for Industrial Data Task 2 “IMDB Predicting movie genre”</vt:lpstr>
      <vt:lpstr>Task</vt:lpstr>
      <vt:lpstr>Data collecting</vt:lpstr>
      <vt:lpstr>Approach</vt:lpstr>
      <vt:lpstr>CNN model</vt:lpstr>
      <vt:lpstr>CNN model</vt:lpstr>
      <vt:lpstr>BERT model</vt:lpstr>
      <vt:lpstr>CatBoost find hyperparameters</vt:lpstr>
      <vt:lpstr>CatBoost find hyperparameters</vt:lpstr>
      <vt:lpstr>Example for CatBoost</vt:lpstr>
      <vt:lpstr>Example for each model </vt:lpstr>
      <vt:lpstr>Future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Смирнов Иван Захарович</cp:lastModifiedBy>
  <cp:revision>131</cp:revision>
  <dcterms:created xsi:type="dcterms:W3CDTF">2014-06-27T12:30:22Z</dcterms:created>
  <dcterms:modified xsi:type="dcterms:W3CDTF">2022-11-26T09:29:12Z</dcterms:modified>
</cp:coreProperties>
</file>